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859" r:id="rId2"/>
    <p:sldId id="906" r:id="rId3"/>
    <p:sldId id="910" r:id="rId4"/>
    <p:sldId id="911" r:id="rId5"/>
    <p:sldId id="912" r:id="rId6"/>
    <p:sldId id="913" r:id="rId7"/>
    <p:sldId id="914" r:id="rId8"/>
    <p:sldId id="915" r:id="rId9"/>
    <p:sldId id="916" r:id="rId10"/>
    <p:sldId id="917" r:id="rId11"/>
    <p:sldId id="918" r:id="rId12"/>
    <p:sldId id="919" r:id="rId13"/>
    <p:sldId id="920" r:id="rId14"/>
    <p:sldId id="921" r:id="rId15"/>
    <p:sldId id="933" r:id="rId16"/>
    <p:sldId id="934" r:id="rId17"/>
    <p:sldId id="935" r:id="rId18"/>
    <p:sldId id="922" r:id="rId19"/>
    <p:sldId id="923" r:id="rId20"/>
    <p:sldId id="924" r:id="rId21"/>
    <p:sldId id="925" r:id="rId22"/>
    <p:sldId id="926" r:id="rId23"/>
    <p:sldId id="927" r:id="rId24"/>
    <p:sldId id="928" r:id="rId25"/>
    <p:sldId id="930" r:id="rId26"/>
    <p:sldId id="929" r:id="rId27"/>
    <p:sldId id="931" r:id="rId28"/>
    <p:sldId id="932" r:id="rId29"/>
    <p:sldId id="907" r:id="rId3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89" d="100"/>
          <a:sy n="89" d="100"/>
        </p:scale>
        <p:origin x="648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pPr>
                <a:defRPr/>
              </a:pPr>
              <a:t>2024/12/16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3138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框 4"/>
          <p:cNvSpPr txBox="1"/>
          <p:nvPr userDrawn="1"/>
        </p:nvSpPr>
        <p:spPr>
          <a:xfrm>
            <a:off x="6023198" y="26126"/>
            <a:ext cx="6020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课时训练  历史  八年级下  </a:t>
            </a:r>
            <a:r>
              <a:rPr lang="en-US" altLang="zh-CN" sz="2000" dirty="0" smtClean="0">
                <a:solidFill>
                  <a:prstClr val="black"/>
                </a:solidFill>
                <a:latin typeface="+mj-lt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+mj-lt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8949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pPr>
                <a:defRPr/>
              </a:pPr>
              <a:t>2024/12/16 Monday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2630968"/>
            <a:ext cx="12192000" cy="130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第四单元提优大考卷</a:t>
            </a:r>
          </a:p>
        </p:txBody>
      </p:sp>
    </p:spTree>
    <p:extLst>
      <p:ext uri="{BB962C8B-B14F-4D97-AF65-F5344CB8AC3E}">
        <p14:creationId xmlns:p14="http://schemas.microsoft.com/office/powerpoint/2010/main" val="217456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进入新时代，为了维护国家主权、安全和发展利益，中央政府对香港特别行政区落实的原则是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深化地区交流合作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原有政府保持不变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港人治港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爱国者治港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香港和澳门相继回归祖国后，内地高校招收港澳学生的数量逐渐增多，随着内地的快速发展和经济的繁荣，越来越多的港澳学生选择毕业后留在内地工作、创业。这反映了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港澳学生国家认同的增强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港澳地区经济的迅速发展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祖国统一大业的持续推进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内地与港澳实现互利共赢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22854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630710" y="414908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24652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2019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年以来，《粤港澳大湾区发展规划纲要》顺利实施，港珠澳大桥、广深港高铁等标志性工程建成通车，国际一流湾区和世界级城市群展现蓬勃活力。这说明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民族地区实现共同繁荣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港澳与祖国内地共同发展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祖国统一大业得到实现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两岸关系迈出了重要一步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299718" y="142995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59516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图圆圈处的内容应是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政权巩固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祖国统一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民族团结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社会生活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630" y="891136"/>
            <a:ext cx="1828825" cy="398405"/>
          </a:xfrm>
          <a:prstGeom prst="rect">
            <a:avLst/>
          </a:prstGeom>
        </p:spPr>
      </p:pic>
      <p:pic>
        <p:nvPicPr>
          <p:cNvPr id="5" name="lc91.jpg" descr="id:214748601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30910" y="1700808"/>
            <a:ext cx="4975296" cy="279820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167214" y="89113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2806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65869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下表所示内容说明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endParaRPr lang="en-US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两岸人民血浓于水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祖国统一一帆风顺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祖国即将实现统一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两岸交往日益密切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5570889"/>
              </p:ext>
            </p:extLst>
          </p:nvPr>
        </p:nvGraphicFramePr>
        <p:xfrm>
          <a:off x="343711" y="1484784"/>
          <a:ext cx="11502991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961842">
                  <a:extLst>
                    <a:ext uri="{9D8B030D-6E8A-4147-A177-3AD203B41FA5}">
                      <a16:colId xmlns:a16="http://schemas.microsoft.com/office/drawing/2014/main" val="1131937706"/>
                    </a:ext>
                  </a:extLst>
                </a:gridCol>
                <a:gridCol w="2485397">
                  <a:extLst>
                    <a:ext uri="{9D8B030D-6E8A-4147-A177-3AD203B41FA5}">
                      <a16:colId xmlns:a16="http://schemas.microsoft.com/office/drawing/2014/main" val="2884739640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135799626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3433181761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1934060343"/>
                    </a:ext>
                  </a:extLst>
                </a:gridCol>
                <a:gridCol w="2079088">
                  <a:extLst>
                    <a:ext uri="{9D8B030D-6E8A-4147-A177-3AD203B41FA5}">
                      <a16:colId xmlns:a16="http://schemas.microsoft.com/office/drawing/2014/main" val="226554722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时间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1979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1992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1993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2005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2015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64615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事件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中国人民解放军停止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炮击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金门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和马祖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九二共识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汪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辜会谈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胡锦涛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会见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连战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习近平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同马英九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会晤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1219971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3646934" y="88462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80832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据统计，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1979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年海峡两岸贸易额仅为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亿美元，到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年已达到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1983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亿美元，增长约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2575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倍。材料表明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海峡两岸加强政治对话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一国两制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构想已实现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两岸经贸往来日益频繁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两岸已消灭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台独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势力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使海峡两岸关系的发展迈出了历史性的重要一步的是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台湾当局调整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三不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政策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习近平同马英九会晤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胡锦涛会见连战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九二共识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的达成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06974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255446" y="306896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11485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spc="-4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spc="-4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4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pc="-4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spc="-4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spc="-4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spc="-4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滨海新区期末</a:t>
            </a:r>
            <a:r>
              <a:rPr lang="en-US" altLang="zh-CN" spc="-4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pc="-4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每年的四月初八是海峡两岸神农炎帝民间祭祖典礼的活动日，两岸民众在传承和弘扬神农炎帝文化上的文化认同是越来越明显。这反映出</a:t>
            </a:r>
            <a:r>
              <a:rPr lang="en-US" altLang="zh-CN" spc="-4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pc="-4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spc="-4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spc="-4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两岸同胞同根同祖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有共同文化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一个中国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是两岸关系的政治基础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海峡两岸经济文化交流日益密切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两岸实现了通邮、通航、通商的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三通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135766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74611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当选为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感动中国十大人物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之一的台湾老兵高秉涵，他曾把上百位老兵的骨灰带回大陆，使他们魂归故里。他当选为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感动中国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人物的主要原因是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促成了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一国两制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消除了两岸隔阂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发展了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九二共识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彰显了民族亲情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台湾自古以来就是中国不可分割的一部分，实现两岸统一是全体中华儿女的共同愿望，改革开放以来，有利于国家统一的因素不断增强。其中最主要的原因是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一国两制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构想的提出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香港、澳门顺利回归与繁荣发展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祖国大陆综合实力不断增强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海峡两岸实现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三通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127654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0991750" y="364502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54580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中共二十大报告指出：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台湾是中国的台湾。解决台湾问题是中国人自己的事，要由中国人来决定。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这重点强调我国实现两岸统一要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坚持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一国两制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构想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贯彻区域自治原则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反对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台独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分裂势力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反对外部势力干涉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2024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日，习近平在北京会见马英九一行。习近平表示推动两岸关系和平发展，关键是坚持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九二共识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九二共识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的核心是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坚持一个中国原则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实现和平统一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实行两岸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三通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台湾高度自治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021838" y="143036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308199" y="36274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70296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南开区期末改编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改革开放以来，在实现祖国统一大业方面取得的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成就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西藏和平解放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一国两制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构想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香港、澳门回归祖国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海峡两岸的交往日益密切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①②③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①②④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①③④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②③④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98410" y="142156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6280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材料解析题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阅读下列材料，回答问题。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西藏和平解放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是中国人民解放事业和祖国统一事业的重大胜利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是西藏具有划时代意义的历史转折。从此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西藏走上了由黑暗到光明、由落后到进步、由贫穷到富裕、由专制到民主、由封闭到开放的康庄大道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一个欣欣向荣的社会主义新西藏巍然屹立在世界之巅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摘编自汪洋在庆祝西藏和平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解放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周年大会上的讲话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3377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单项选择题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中华人民共和国成立后，在各少数民族聚居的地方实行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政治协商制度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民族区域自治制度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基层民主制度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人民代表大会制度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创作于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1964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年的油画《我们走在大路上》，描绘了一群年轻的藏族修路工人在放工途中边走边唱的场景。该画表达的时代主题是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西藏实现和平解放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投身国家经济建设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迈入社会主义社会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实施西部大开发战略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99462" y="141277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112110" y="362744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70832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中华人民共和国成立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我国民族工作坚持从实际出发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在实践中不断创新发展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民族地区各项事业不断实现新跨越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中华民族大团结不断得到新发展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谱写了中华民族历史上最为辉煌灿烂的篇章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也为世界解决民族问题贡献了中国智慧和中国方案。实践证明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党的民族理论和方针政策是正确的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中国特色解决民族问题的道路是正确的。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摘编自《人民日报》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412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西部地区发展不平衡不充分问题依然突出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巩固脱贫攻坚任务依然艰巨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与东部地区发展差距依然较大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维护民族团结、社会稳定、国家安全任务依然繁重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仍然是全面建成小康社会、实现社会主义现代化的短板和薄弱环节。新时代继续做好西部大开发工作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对于增强防范化解各类风险能力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促进区域协调发展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决胜全面建成小康社会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开启全面建设社会主义现代化国家新征程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具有重要现实意义和深远历史意义。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r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《中共中央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国务院关于新时代推进西部大开发形成新格局的指导意见》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083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年，代表西藏地方政府与中央人民政府谈判的首席代表是谁？根据材料一并结合所学知识，概括西藏和平解放的历史意义。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52150" y="179919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阿沛</a:t>
            </a:r>
            <a:r>
              <a:rPr lang="en-US" altLang="zh-CN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阿旺晋美。是中国人民解放事业和祖国统一事业的重大胜利</a:t>
            </a:r>
            <a:r>
              <a:rPr lang="zh-CN" altLang="zh-CN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是西藏具有划时代意义的历史转折</a:t>
            </a:r>
            <a:r>
              <a:rPr lang="zh-CN" altLang="zh-CN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使祖国大陆获得统一</a:t>
            </a:r>
            <a:r>
              <a:rPr lang="zh-CN" altLang="zh-CN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各族人民实现了大团结。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90636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根据材料二并结合所学知识，概括中华人民共和国成立以来，民族文化工作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在实践中不断创新发展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的表现。简述我国实行民族区域自治制度的历史意义。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9785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略。</a:t>
            </a:r>
            <a:endParaRPr lang="zh-CN" altLang="zh-CN" sz="12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449914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根据材料三，分析我国实行西部大开发战略的原因。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2614" y="502178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略。</a:t>
            </a:r>
            <a:endParaRPr lang="zh-CN" altLang="zh-CN" sz="12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7851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台湾自古以来就是我国的领土。阅读下列材料，回答问题。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1992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两岸中国人选择以对话代替对抗、以沟通化解分歧、以协商促进合作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达成各自以口头方式表述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海峡两岸均坚持一个中国原则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九二共识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其核心要义是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海峡两岸同属一个中国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共同努力谋求国家统一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042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海峡两岸历年贸易统计图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亿美元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bh45.jpg" descr="id:2147486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02918" y="1556792"/>
            <a:ext cx="6033135" cy="3239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83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43358" y="87336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材料一中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九二共识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的核心要义是什么？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52150" y="141259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海峡两岸同属一个中国</a:t>
            </a:r>
            <a:r>
              <a:rPr lang="zh-CN" altLang="zh-CN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共同努力谋求国家统一</a:t>
            </a:r>
            <a:r>
              <a:rPr lang="en-US" altLang="zh-CN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302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结合所学知识，分析材料二中情景出现的原因。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43358" y="508500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海峡两岸关系不断改善</a:t>
            </a:r>
            <a:r>
              <a:rPr lang="zh-CN" altLang="zh-CN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交往日益密切。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bh45.jpg" descr="id:2147486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74926" y="1557382"/>
            <a:ext cx="6033135" cy="3239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33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阅读下列材料，回答问题。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我们的政策是实行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一个国家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两种制度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具体说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就是在中华人民共和国内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十亿人口的内地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实行社会主义制度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香港、澳门、台湾实行资本主义制度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一个国家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两种制度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的构想是我们根据中国自己的情况提出来的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而现在已经成为国际上注意的问题了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实现国家统一是民族的愿望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一百年不统一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一千年也要统一的。怎么解决这个问题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我看只有实行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一个国家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两种制度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摘编自《邓小平文选》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0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一位同学为表达自己期盼祖国统一的心情而绘制了一幅漫画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标题为《回来吧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就缺你了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》。漫画中一位小朋友正朝母亲奔跑过来。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香港、澳门回归祖国，表明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一国两制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的伟大构想在港澳两地得到了成功的实践。香港、澳门回归祖国有何重大历史意义？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89856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香港、澳门回归祖国</a:t>
            </a:r>
            <a:r>
              <a:rPr lang="zh-CN" altLang="zh-CN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标志着中国人民洗雪了百年国耻</a:t>
            </a:r>
            <a:r>
              <a:rPr lang="zh-CN" altLang="zh-CN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在完成祖国统一大业的道路上迈出了重要一步。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2102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材料二传递了怎样的情感？结合所学知识，指出进入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世纪海峡两岸为早日实现祖国统一作出的努力。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2614" y="182724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3138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略。</a:t>
            </a:r>
            <a:endParaRPr lang="zh-CN" altLang="zh-CN" sz="12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7318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1959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年，教育部主张民族地区除编写本民族语言教材和民族学校汉语教材外，应该采用或翻译全国通用教科书，并且可以根据各民族区域特色，编写补充教材和乡土教材。这一政策旨在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保障民族区域自治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为工业化提供支撑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科学谋划经济建设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推行人民公社运动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55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个少数民族都有本民族的全国人大代表和全国政协委员。在历届全国人民代表大会中，少数民族的代表比例都超过同期少数民族人口在全国的比例。这体现了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民族平等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民族团结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民族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互助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民族和谐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439702" y="197125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0343678" y="414908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67781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2000</a:t>
            </a:r>
            <a:r>
              <a:rPr lang="en-US" altLang="zh-CN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2020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年，西部地区生产总值从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1.7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万亿元增加到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21.3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万亿元，年均</a:t>
            </a:r>
            <a:r>
              <a:rPr lang="zh-CN" altLang="zh-CN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增长</a:t>
            </a:r>
            <a:r>
              <a:rPr lang="en-US" altLang="zh-CN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12.8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％，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产业结构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也不断优化，产业支撑和市场体系建设也进一步增强。这表明西部大开发战略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促进了西部基础设施建设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保护了少数民族传统文化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带动西部地区经济的发展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加强了东西部的经济联系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93102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07705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中华人民共和国成立以来，党和政府有组织、有计划地开展少数民族古籍文献的收集、整理和出版工作，还帮助十几个少数民族创制了文字。这表明国家重视少数民族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文化的保护传承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生活水平的提高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科技教育的进步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卫生事业的发展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和平区期末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歌曲《天路》唱道：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黄昏我站在高高的山岗，盼望铁路修到我家乡，一条条巨龙翻山越岭，为雪域高原送来安康。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被高原人民称为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吉祥的天路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新藏公路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青藏公路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鹰厦铁路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青藏铁路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196958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909950" y="472514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48020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一国两制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科学构想提出时，邓小平曾说：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台湾作为中华人民共和国的一个省、一个区，还保持它原有的制度、生活。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材料反映了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一国两制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具有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原则性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法治化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曲折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性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灵活性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烟台中考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方略在香港、澳门问题上的成功应用，为世界各国和平解决相互之间的冲突提供了成功的范例，为处理历史上遗留下来仍未了结的国际争端，找到了一条崭新的解决道路。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材料评价的是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民族区域自治制度的实行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求同存异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方针的提出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和平共处五项原则的倡导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一国两制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构想的实践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775726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788910" y="417545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96646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spc="-7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pc="-7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7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7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pc="-7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我们的态度很坚决，必须在一九九七年七月一日零时零分零秒准时奏响中国国歌。我们已经等了一百多年了，一秒钟都不能再等了。</a:t>
            </a:r>
            <a:r>
              <a:rPr lang="en-US" altLang="zh-CN" spc="-7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pc="-7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与之相关的历史事件是</a:t>
            </a:r>
            <a:r>
              <a:rPr lang="en-US" altLang="zh-CN" spc="-7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pc="-7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spc="-7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spc="-7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中英建交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香港回归祖国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澳门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回归祖国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北京奥运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054966" y="142616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46419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下表是《人民日报》对某事件及其纪念日相关报道量一览表。据此判断，该事件是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南方谈话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香港回归祖国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澳门回归祖国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两岸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三通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2080504"/>
              </p:ext>
            </p:extLst>
          </p:nvPr>
        </p:nvGraphicFramePr>
        <p:xfrm>
          <a:off x="343707" y="2259712"/>
          <a:ext cx="11502995" cy="1097280"/>
        </p:xfrm>
        <a:graphic>
          <a:graphicData uri="http://schemas.openxmlformats.org/drawingml/2006/table">
            <a:tbl>
              <a:tblPr firstRow="1" firstCol="1" bandRow="1"/>
              <a:tblGrid>
                <a:gridCol w="1643285">
                  <a:extLst>
                    <a:ext uri="{9D8B030D-6E8A-4147-A177-3AD203B41FA5}">
                      <a16:colId xmlns:a16="http://schemas.microsoft.com/office/drawing/2014/main" val="2133389059"/>
                    </a:ext>
                  </a:extLst>
                </a:gridCol>
                <a:gridCol w="1643285">
                  <a:extLst>
                    <a:ext uri="{9D8B030D-6E8A-4147-A177-3AD203B41FA5}">
                      <a16:colId xmlns:a16="http://schemas.microsoft.com/office/drawing/2014/main" val="2913048882"/>
                    </a:ext>
                  </a:extLst>
                </a:gridCol>
                <a:gridCol w="1643285">
                  <a:extLst>
                    <a:ext uri="{9D8B030D-6E8A-4147-A177-3AD203B41FA5}">
                      <a16:colId xmlns:a16="http://schemas.microsoft.com/office/drawing/2014/main" val="108559920"/>
                    </a:ext>
                  </a:extLst>
                </a:gridCol>
                <a:gridCol w="1643285">
                  <a:extLst>
                    <a:ext uri="{9D8B030D-6E8A-4147-A177-3AD203B41FA5}">
                      <a16:colId xmlns:a16="http://schemas.microsoft.com/office/drawing/2014/main" val="1766345672"/>
                    </a:ext>
                  </a:extLst>
                </a:gridCol>
                <a:gridCol w="1643285">
                  <a:extLst>
                    <a:ext uri="{9D8B030D-6E8A-4147-A177-3AD203B41FA5}">
                      <a16:colId xmlns:a16="http://schemas.microsoft.com/office/drawing/2014/main" val="2744606447"/>
                    </a:ext>
                  </a:extLst>
                </a:gridCol>
                <a:gridCol w="1643285">
                  <a:extLst>
                    <a:ext uri="{9D8B030D-6E8A-4147-A177-3AD203B41FA5}">
                      <a16:colId xmlns:a16="http://schemas.microsoft.com/office/drawing/2014/main" val="3285408910"/>
                    </a:ext>
                  </a:extLst>
                </a:gridCol>
                <a:gridCol w="1643285">
                  <a:extLst>
                    <a:ext uri="{9D8B030D-6E8A-4147-A177-3AD203B41FA5}">
                      <a16:colId xmlns:a16="http://schemas.microsoft.com/office/drawing/2014/main" val="27744979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时间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1999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2001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2003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2005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2007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2009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92043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报道量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167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55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7588510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982638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25032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和平区期末改编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史论是对历史事件和历史人物的评论。下列选项中属于史论的是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1987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台湾当局开始被迫调整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三不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政策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1997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日午夜至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日凌晨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中英两国政府如期举行香港交接仪式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连战率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和平之旅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访问团访问祖国大陆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香港、澳门回归祖国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标志着中国人民洗雪了百年国耻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32844" y="142156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55675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rgbClr val="3FB564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1038</TotalTime>
  <Words>995</Words>
  <Application>Microsoft Office PowerPoint</Application>
  <PresentationFormat>自定义</PresentationFormat>
  <Paragraphs>180</Paragraphs>
  <Slides>29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7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293</cp:revision>
  <dcterms:created xsi:type="dcterms:W3CDTF">2020-11-06T05:24:40Z</dcterms:created>
  <dcterms:modified xsi:type="dcterms:W3CDTF">2024-12-16T08:18:47Z</dcterms:modified>
</cp:coreProperties>
</file>